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42113" cy="9872663"/>
  <p:embeddedFontLst>
    <p:embeddedFont>
      <p:font typeface="Garamond" panose="020204040303010108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hBgnzRzBWJMgmqYGOKTMyrRU7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502D91-F3D7-400C-93F3-11FC6C2272F4}">
  <a:tblStyle styleId="{31502D91-F3D7-400C-93F3-11FC6C2272F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582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8971" y="0"/>
            <a:ext cx="2921582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8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202" name="Google Shape;202;p28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9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/>
              <a:t>Kıdem tazminatı ve ilave tediye alacağı davalarının önüne geçilmesi hedeflenmektedir.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/>
              <a:t>*Diğer programlarla birleşmemesi amacıyla bu husus belirtilmiştir. (TYP, İÖ, KÇÖ, İEP)</a:t>
            </a:r>
            <a:endParaRPr/>
          </a:p>
        </p:txBody>
      </p:sp>
      <p:sp>
        <p:nvSpPr>
          <p:cNvPr id="219" name="Google Shape;219;p29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0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</a:pPr>
            <a:r>
              <a:rPr lang="tr-TR" sz="1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Devam Zorunluluğu, İzin ve Ödemeye İlişkin Hususlar </a:t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tr-TR" sz="1200">
                <a:latin typeface="Garamond"/>
                <a:ea typeface="Garamond"/>
                <a:cs typeface="Garamond"/>
                <a:sym typeface="Garamond"/>
              </a:rPr>
              <a:t>Katılımcılara programların en fazla 6 ay uygulanması durumunda 7 gün; daha uzun süreli uygulanması durumunda ise 10 güne kadar ücretsiz izin verilebilir.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tr-TR" sz="1200">
                <a:latin typeface="Garamond"/>
                <a:ea typeface="Garamond"/>
                <a:cs typeface="Garamond"/>
                <a:sym typeface="Garamond"/>
              </a:rPr>
              <a:t>Sağlık sorunları, evlenme, doğum ve birinci derece yakınlarının vefatı ve benzeri durumlar da ücretsiz izin süresi kapsamında değerlendirilir.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tr-TR" sz="1200">
                <a:latin typeface="Garamond"/>
                <a:ea typeface="Garamond"/>
                <a:cs typeface="Garamond"/>
                <a:sym typeface="Garamond"/>
              </a:rPr>
              <a:t>Katılımcılara programa devam ettiği günler için asgari ücret tespit komisyonu tarafından belirlenen günlük net asgari ücret miktarı kadar zaruri gider ödemesi yapılır.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tr-TR" sz="1200">
                <a:latin typeface="Garamond"/>
                <a:ea typeface="Garamond"/>
                <a:cs typeface="Garamond"/>
                <a:sym typeface="Garamond"/>
              </a:rPr>
              <a:t>Programlara devam edilen süre içerisinde 5510 sayılı Kanunun 5 inci maddesinin birinci fıkrasının (e) bendi kapsamında her bir katılımcı için tahakkuk edecek sigorta primleri Kurum tarafından ödenir. (%5,5) (bildirimi yüklenicilerin yapması hususu SGK ile değerlendirilebilir)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tr-TR" sz="1200">
                <a:latin typeface="Garamond"/>
                <a:ea typeface="Garamond"/>
                <a:cs typeface="Garamond"/>
                <a:sym typeface="Garamond"/>
              </a:rPr>
              <a:t>* Program içerisinde başka bir işte çalışanların sigortalılık kapsamına göre bu kişiler için GSS prim borcu oluşacaktır. Bu prim borcunu kişilerin kendisinin ödemesi gerekmektedir.</a:t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30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tr-T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İçerik">
  <p:cSld name="Başlık ve İçeri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3640508" y="31362"/>
            <a:ext cx="4874841" cy="79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/>
          <p:nvPr/>
        </p:nvSpPr>
        <p:spPr>
          <a:xfrm>
            <a:off x="8237611" y="6488083"/>
            <a:ext cx="5132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tr-TR"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şlık Slaydı">
  <p:cSld name="1_Başlık Slaydı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şlık ve İçerik">
  <p:cSld name="1_Başlık ve İçeri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3640508" y="31362"/>
            <a:ext cx="4874841" cy="79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/>
          <p:nvPr/>
        </p:nvSpPr>
        <p:spPr>
          <a:xfrm>
            <a:off x="8237611" y="6488083"/>
            <a:ext cx="5132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tr-TR"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ramond"/>
              <a:buChar char="•"/>
              <a:defRPr/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ramond"/>
              <a:buChar char="•"/>
              <a:defRPr/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Garamond"/>
              <a:buChar char="•"/>
              <a:defRPr/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/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r>
              <a:rPr lang="tr-TR"/>
              <a:t>/30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3349951" y="59821"/>
            <a:ext cx="5165399" cy="7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30735" y="1068224"/>
            <a:ext cx="8716711" cy="51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ramond"/>
              <a:buChar char="•"/>
              <a:defRPr sz="28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ramond"/>
              <a:buChar char="•"/>
              <a:defRPr sz="2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Garamond"/>
              <a:buChar char="•"/>
              <a:defRPr sz="20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 sz="18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Garamond"/>
              <a:buChar char="•"/>
              <a:defRPr sz="18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body" idx="4294967295"/>
          </p:nvPr>
        </p:nvSpPr>
        <p:spPr>
          <a:xfrm>
            <a:off x="428263" y="3869575"/>
            <a:ext cx="8451440" cy="281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Garamond"/>
              <a:buNone/>
            </a:pPr>
            <a:r>
              <a:rPr lang="tr-TR" sz="3600">
                <a:solidFill>
                  <a:srgbClr val="1F3864"/>
                </a:solidFill>
              </a:rPr>
              <a:t>İŞKUR Gençlik Programı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Garamond"/>
              <a:buNone/>
            </a:pPr>
            <a:r>
              <a:rPr lang="tr-TR" sz="3600">
                <a:solidFill>
                  <a:srgbClr val="1F3864"/>
                </a:solidFill>
              </a:rPr>
              <a:t>03.02.2025</a:t>
            </a:r>
            <a:endParaRPr sz="3600"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435510" y="106479"/>
            <a:ext cx="7531325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tr-TR"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Sunum Planı</a:t>
            </a:r>
            <a:endParaRPr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885967" y="5586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-3070335" y="692593"/>
            <a:ext cx="10635148" cy="5472816"/>
            <a:chOff x="-4594335" y="-704407"/>
            <a:chExt cx="10635148" cy="5472816"/>
          </a:xfrm>
        </p:grpSpPr>
        <p:sp>
          <p:nvSpPr>
            <p:cNvPr id="109" name="Google Shape;109;p2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Programın Amacı ve Temel Hususlar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Uygulanabilecek Durumlar</a:t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Uygulama Esasları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 ve Katılım Şartları</a:t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sldNum" idx="12"/>
          </p:nvPr>
        </p:nvSpPr>
        <p:spPr>
          <a:xfrm>
            <a:off x="6886453" y="29874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tr-TR" sz="1800">
                <a:solidFill>
                  <a:schemeClr val="lt1"/>
                </a:solidFill>
              </a:rPr>
              <a:t>3</a:t>
            </a: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92413" y="1020257"/>
            <a:ext cx="8451440" cy="72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600"/>
              <a:buFont typeface="Garamond"/>
              <a:buNone/>
            </a:pPr>
            <a:endParaRPr sz="4600" b="1" i="0" u="none" strike="noStrike" cap="none">
              <a:solidFill>
                <a:srgbClr val="1F386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781484" y="962623"/>
            <a:ext cx="7616244" cy="5047240"/>
            <a:chOff x="289071" y="0"/>
            <a:chExt cx="7616244" cy="5047240"/>
          </a:xfrm>
        </p:grpSpPr>
        <p:sp>
          <p:nvSpPr>
            <p:cNvPr id="130" name="Google Shape;130;p5"/>
            <p:cNvSpPr/>
            <p:nvPr/>
          </p:nvSpPr>
          <p:spPr>
            <a:xfrm>
              <a:off x="292211" y="0"/>
              <a:ext cx="7609964" cy="20293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292211" y="0"/>
              <a:ext cx="7609964" cy="202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Amaç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Üniversite öğrencilerinin istihdam edilebilirliğini artıracak bilgi, beceri, çalışma alışkanlığı ve disiplin kazandırmak.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89071" y="2273983"/>
              <a:ext cx="7616244" cy="277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289071" y="2273983"/>
              <a:ext cx="7616244" cy="2773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Temel Hususlar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-Program kısmi istihdam modeli olarak devlet üniversiteleri ile uygulanır.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-Katılımcılara program içerisinde kişisel gelişim ve beceri geliştirme eğitimleri verilir.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-5510 sayılı Kanun’un 5/1,e hükmü kapsamında %5,5 oranında kısa vade sigorta primleri ödenir.</a:t>
              </a: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1563330" y="58850"/>
            <a:ext cx="7456966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32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Amacı ve Temel Hususlar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932895" y="113009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aramond"/>
              <a:buNone/>
            </a:pPr>
            <a:r>
              <a:rPr lang="tr-TR" sz="3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Gençlik Programı Uygulanabilecek Durumlar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1451998" y="1018522"/>
            <a:ext cx="6181812" cy="5441525"/>
            <a:chOff x="1152741" y="-103696"/>
            <a:chExt cx="6181812" cy="5441525"/>
          </a:xfrm>
        </p:grpSpPr>
        <p:sp>
          <p:nvSpPr>
            <p:cNvPr id="144" name="Google Shape;144;p6"/>
            <p:cNvSpPr/>
            <p:nvPr/>
          </p:nvSpPr>
          <p:spPr>
            <a:xfrm>
              <a:off x="3534817" y="-103696"/>
              <a:ext cx="1343453" cy="887016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3578118" y="-60395"/>
              <a:ext cx="1256851" cy="80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Sürdürülebilir Kampüs Faaliyetlerinin Desteklenmesi</a:t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288239" y="407847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084" y="547"/>
                  </a:moveTo>
                  <a:lnTo>
                    <a:pt x="68084" y="547"/>
                  </a:lnTo>
                  <a:cubicBezTo>
                    <a:pt x="69904" y="795"/>
                    <a:pt x="71713" y="1126"/>
                    <a:pt x="73503" y="153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88781" y="454552"/>
              <a:ext cx="1600241" cy="107339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5141180" y="506951"/>
              <a:ext cx="1495443" cy="96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Sosyal ve Kültürel Faaliyetlerin Desteklenmesi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940984" y="227897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16" y="34297"/>
                  </a:moveTo>
                  <a:cubicBezTo>
                    <a:pt x="116564" y="39249"/>
                    <a:pt x="118222" y="44499"/>
                    <a:pt x="119144" y="49901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728171" y="2134053"/>
              <a:ext cx="1606382" cy="980223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5776022" y="2181904"/>
              <a:ext cx="1510680" cy="88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Dijital Dönüşüm ve İnovasyon Faaliyetlerinin Desteklenmesi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70" y="73021"/>
                  </a:moveTo>
                  <a:cubicBezTo>
                    <a:pt x="117494" y="77863"/>
                    <a:pt x="115821" y="82553"/>
                    <a:pt x="113590" y="86983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095511" y="3656605"/>
              <a:ext cx="1533559" cy="1165682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5152415" y="3713509"/>
              <a:ext cx="1419751" cy="1051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Öğrenci Gelişim ve Uyum Faaliyetlerinin Desteklenmesi</a:t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250" y="115722"/>
                  </a:moveTo>
                  <a:cubicBezTo>
                    <a:pt x="81072" y="116192"/>
                    <a:pt x="79879" y="116625"/>
                    <a:pt x="78674" y="117020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537427" y="4479206"/>
              <a:ext cx="1419163" cy="858623"/>
            </a:xfrm>
            <a:prstGeom prst="roundRect">
              <a:avLst>
                <a:gd name="adj" fmla="val 16667"/>
              </a:avLst>
            </a:prstGeom>
            <a:solidFill>
              <a:srgbClr val="323F4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3579342" y="4521121"/>
              <a:ext cx="1335333" cy="774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Girişimcilik Ekosistemi Faaliyetlerinin Desteklenmesi</a:t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502212" y="240435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405" y="119636"/>
                  </a:moveTo>
                  <a:lnTo>
                    <a:pt x="53405" y="119636"/>
                  </a:lnTo>
                  <a:cubicBezTo>
                    <a:pt x="51728" y="119451"/>
                    <a:pt x="50059" y="119194"/>
                    <a:pt x="48403" y="118868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887984" y="3772675"/>
              <a:ext cx="1455123" cy="1014458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1937506" y="3822197"/>
              <a:ext cx="1356079" cy="915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Toplumsal Hizmet ve İşbirliği Faaliyetlerinin Desteklenmesi</a:t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986993" y="470853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99" y="86560"/>
                  </a:moveTo>
                  <a:lnTo>
                    <a:pt x="6199" y="86560"/>
                  </a:lnTo>
                  <a:cubicBezTo>
                    <a:pt x="3529" y="81151"/>
                    <a:pt x="1689" y="75370"/>
                    <a:pt x="743" y="69412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152741" y="2141696"/>
              <a:ext cx="1619828" cy="964936"/>
            </a:xfrm>
            <a:prstGeom prst="roundRect">
              <a:avLst>
                <a:gd name="adj" fmla="val 16667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199845" y="2188800"/>
              <a:ext cx="1525620" cy="870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tr-TR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Akademik ve İdari Faaliyetlerin Desteklenmesi</a:t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962655" y="339811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90" y="47160"/>
                  </a:moveTo>
                  <a:lnTo>
                    <a:pt x="1390" y="47160"/>
                  </a:lnTo>
                  <a:cubicBezTo>
                    <a:pt x="2598" y="41646"/>
                    <a:pt x="4578" y="36331"/>
                    <a:pt x="7271" y="31370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22961" y="489373"/>
              <a:ext cx="1417531" cy="1039017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1973682" y="540094"/>
              <a:ext cx="1316089" cy="93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tr-T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Kampüs Altyapı ve Bakım Faaliyetlerinin Desteklenmesi</a:t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966271" y="338244"/>
              <a:ext cx="4568707" cy="4568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145" y="4946"/>
                  </a:moveTo>
                  <a:lnTo>
                    <a:pt x="36145" y="4946"/>
                  </a:lnTo>
                  <a:cubicBezTo>
                    <a:pt x="37783" y="4236"/>
                    <a:pt x="39452" y="3600"/>
                    <a:pt x="41147" y="3039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994328" y="99041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Uygulama Esasları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7"/>
          <p:cNvGrpSpPr/>
          <p:nvPr/>
        </p:nvGrpSpPr>
        <p:grpSpPr>
          <a:xfrm>
            <a:off x="-3951174" y="703951"/>
            <a:ext cx="12688773" cy="5384058"/>
            <a:chOff x="-4545534" y="-693049"/>
            <a:chExt cx="12688773" cy="5384058"/>
          </a:xfrm>
        </p:grpSpPr>
        <p:sp>
          <p:nvSpPr>
            <p:cNvPr id="177" name="Google Shape;177;p7"/>
            <p:cNvSpPr/>
            <p:nvPr/>
          </p:nvSpPr>
          <p:spPr>
            <a:xfrm>
              <a:off x="-4545534" y="-693049"/>
              <a:ext cx="5384058" cy="5384058"/>
            </a:xfrm>
            <a:prstGeom prst="blockArc">
              <a:avLst>
                <a:gd name="adj1" fmla="val 18900000"/>
                <a:gd name="adj2" fmla="val 2700000"/>
                <a:gd name="adj3" fmla="val 401"/>
              </a:avLst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53770" y="181747"/>
              <a:ext cx="7809410" cy="36333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253770" y="181747"/>
              <a:ext cx="780941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Başvurular İŞKUR Gençlik Platformu üzerinden alınır.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6686" y="136330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29430" y="656244"/>
              <a:ext cx="7587123" cy="504984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29430" y="656244"/>
              <a:ext cx="7587123" cy="504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Günlük program süresi 7,5 saat, haftalık yararlanma süresi en fazla 22,5 saattir. Program haftada 3 güne kadar uygulanabilir.</a:t>
              </a:r>
              <a:endPara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55718" y="681652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763110" y="1271990"/>
              <a:ext cx="7300070" cy="36333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763110" y="1271990"/>
              <a:ext cx="730007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Program süresi en fazla 10 aydır. (en fazla fiili 140 gün)</a:t>
              </a:r>
              <a:endPara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36026" y="1226574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820681" y="1817312"/>
              <a:ext cx="7242499" cy="3633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820681" y="1817312"/>
              <a:ext cx="7242499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Katılımcılar ağır ve tehlikeli işler ile temizlik işlerinde görevlendirilmez.</a:t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93597" y="1771895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45444" y="2285538"/>
              <a:ext cx="7335402" cy="517526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745444" y="2285538"/>
              <a:ext cx="7335402" cy="517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Birden fazla uygulama alanına yönelik program düzenlenebilir. Bu sayede öğrencilerin talep ettikleri faaliyet alanlarında yer almaları sağlanır.</a:t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36026" y="2317217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58790" y="2871677"/>
              <a:ext cx="7480378" cy="36333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558790" y="2871677"/>
              <a:ext cx="7480378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Seçime ilişkin yöntem yüklenici tarafından belirlenir.</a:t>
              </a:r>
              <a:endPara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55718" y="2862139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33829" y="3461191"/>
              <a:ext cx="7809410" cy="363334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333829" y="3461191"/>
              <a:ext cx="7809410" cy="363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837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Her öğrenci kendi üniversitesi ile düzenlenen programa başvurabilir.</a:t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6686" y="3407461"/>
              <a:ext cx="454168" cy="454168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994328" y="99041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Katılımcılara Verilecek Eğitimler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28"/>
          <p:cNvGrpSpPr/>
          <p:nvPr/>
        </p:nvGrpSpPr>
        <p:grpSpPr>
          <a:xfrm>
            <a:off x="1524000" y="1397496"/>
            <a:ext cx="6096000" cy="4063503"/>
            <a:chOff x="0" y="496"/>
            <a:chExt cx="6096000" cy="4063503"/>
          </a:xfrm>
        </p:grpSpPr>
        <p:sp>
          <p:nvSpPr>
            <p:cNvPr id="208" name="Google Shape;208;p28"/>
            <p:cNvSpPr/>
            <p:nvPr/>
          </p:nvSpPr>
          <p:spPr>
            <a:xfrm>
              <a:off x="2438400" y="496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7D5CB">
                <a:alpha val="89803"/>
              </a:srgbClr>
            </a:solidFill>
            <a:ln w="25400" cap="flat" cmpd="sng">
              <a:solidFill>
                <a:srgbClr val="F7D5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 txBox="1"/>
            <p:nvPr/>
          </p:nvSpPr>
          <p:spPr>
            <a:xfrm>
              <a:off x="2438400" y="242342"/>
              <a:ext cx="2932063" cy="1451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İş sağlığı ve güvenliği eğitimi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Bağımlılıkla mücadele eğitimi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İş ahlakı, motivasyon ve stres yönetimi eğitimi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Kişiler arası ilişkiler ve etkili iletişim eğitimi </a:t>
              </a:r>
              <a:endParaRPr/>
            </a:p>
            <a:p>
              <a:pPr marL="114300" marR="0" lvl="1" indent="-11430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Finansal okuryazarlık eğitimi </a:t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0" y="496"/>
              <a:ext cx="2438400" cy="193476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94447" y="94943"/>
              <a:ext cx="2249506" cy="1745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Yüklenici tarafından programın son iki haftasından önceki dönemde;</a:t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438400" y="2129234"/>
              <a:ext cx="3657600" cy="193476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0E0E0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 txBox="1"/>
            <p:nvPr/>
          </p:nvSpPr>
          <p:spPr>
            <a:xfrm>
              <a:off x="2438400" y="2371080"/>
              <a:ext cx="2932063" cy="1451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t" anchorCtr="0">
              <a:noAutofit/>
            </a:bodyPr>
            <a:lstStyle/>
            <a:p>
              <a:pPr marL="228600" marR="0" lvl="1" indent="-762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28600" marR="0" lvl="1" indent="-228600" algn="ctr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tr-TR" sz="2000" b="0" i="0" u="none" strike="noStrike" cap="non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İş arama becerisinin geliştirilmesi eğitimi</a:t>
              </a:r>
              <a:endParaRPr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tr-TR" sz="24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İŞKUR tarafından verilecek son iki haftalık dönemde;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994328" y="99041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2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Katılımcılara Ödenecek Tutarlar</a:t>
            </a:r>
            <a:endParaRPr sz="32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Google Shape;224;p29"/>
          <p:cNvGraphicFramePr/>
          <p:nvPr/>
        </p:nvGraphicFramePr>
        <p:xfrm>
          <a:off x="415637" y="176599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{31502D91-F3D7-400C-93F3-11FC6C2272F4}</a:tableStyleId>
              </a:tblPr>
              <a:tblGrid>
                <a:gridCol w="41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Haftalık Katılım Gün Sayısı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Aylık Ödenecek Tutar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1 gün (ayda 4 gün için) katılım sağlayanlar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.332 TL</a:t>
                      </a:r>
                      <a:endParaRPr sz="1350" b="1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2 gün (ayda 8 gün için) katılım sağlayanlar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.664 TL </a:t>
                      </a:r>
                      <a:endParaRPr sz="1350" b="1" i="0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Haftada 3 gün (ayda 12 gün için) katılım sağlayanlar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12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.996 TL</a:t>
                      </a:r>
                      <a:endParaRPr sz="1350" b="1" i="0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Aylık 14 ve 15 gün üzerinden katılım sağlayanlar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62 TL ve 1</a:t>
                      </a:r>
                      <a:r>
                        <a:rPr lang="tr-TR" sz="135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</a:t>
                      </a:r>
                      <a:r>
                        <a:rPr lang="tr-TR" sz="1350" u="none" strike="noStrike" cap="non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.145 TL</a:t>
                      </a:r>
                      <a:endParaRPr sz="1350" b="1" i="0" u="none" strike="noStrike" cap="none">
                        <a:solidFill>
                          <a:srgbClr val="FF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1297858" y="156184"/>
            <a:ext cx="7743272" cy="6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tr-TR" sz="36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Başvuru ve Katılım Şartları</a:t>
            </a:r>
            <a:endParaRPr sz="360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7099976" y="548393"/>
            <a:ext cx="20440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8/9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30"/>
          <p:cNvGrpSpPr/>
          <p:nvPr/>
        </p:nvGrpSpPr>
        <p:grpSpPr>
          <a:xfrm>
            <a:off x="1524000" y="1524000"/>
            <a:ext cx="6095999" cy="3809999"/>
            <a:chOff x="0" y="127000"/>
            <a:chExt cx="6095999" cy="3809999"/>
          </a:xfrm>
        </p:grpSpPr>
        <p:sp>
          <p:nvSpPr>
            <p:cNvPr id="234" name="Google Shape;234;p30"/>
            <p:cNvSpPr/>
            <p:nvPr/>
          </p:nvSpPr>
          <p:spPr>
            <a:xfrm>
              <a:off x="0" y="127000"/>
              <a:ext cx="1904999" cy="11430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 txBox="1"/>
            <p:nvPr/>
          </p:nvSpPr>
          <p:spPr>
            <a:xfrm>
              <a:off x="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Türkiye Cumhuriyeti vatandaşı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2095500" y="127000"/>
              <a:ext cx="1904999" cy="11430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209550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Yüklenici üniversitenin örgün öğrencisi olmak (açık öğretim, uzaktan öğretim ve pasif öğrenciler hariç)</a:t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191000" y="127000"/>
              <a:ext cx="1904999" cy="11430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4191000" y="1270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Kuruma kayıtlı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 txBox="1"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18 yaşını tamamlamış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2095500" y="1460500"/>
              <a:ext cx="1904999" cy="1143000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 txBox="1"/>
            <p:nvPr/>
          </p:nvSpPr>
          <p:spPr>
            <a:xfrm>
              <a:off x="209550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 tarihinden geriye dönük bir ay süre ile uzun vadeli sigortalı olarak bildirilmemek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 txBox="1"/>
            <p:nvPr/>
          </p:nvSpPr>
          <p:spPr>
            <a:xfrm>
              <a:off x="4191000" y="1460500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Başvuru tarihi itibarıyla sigortalı olmamak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 txBox="1"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tr-TR" sz="1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Hane Geliri En Fazla 3 Asgari Ücrete Sahip Olmak</a:t>
              </a:r>
              <a:endParaRPr sz="1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tr-TR" sz="4800">
                <a:latin typeface="Garamond"/>
                <a:ea typeface="Garamond"/>
                <a:cs typeface="Garamond"/>
                <a:sym typeface="Garamond"/>
              </a:rPr>
              <a:t>Arz ederim.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638</Words>
  <Application>Microsoft Office PowerPoint</Application>
  <PresentationFormat>Ekran Gösterisi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Garamond</vt:lpstr>
      <vt:lpstr>Calibri</vt:lpstr>
      <vt:lpstr>Office Teması</vt:lpstr>
      <vt:lpstr>1_Office Teması</vt:lpstr>
      <vt:lpstr>PowerPoint Sunusu</vt:lpstr>
      <vt:lpstr>Sunum Planı</vt:lpstr>
      <vt:lpstr>Amacı ve Temel Hususlar</vt:lpstr>
      <vt:lpstr>Gençlik Programı Uygulanabilecek Durumlar</vt:lpstr>
      <vt:lpstr>Uygulama Esasları</vt:lpstr>
      <vt:lpstr>Katılımcılara Verilecek Eğitimler</vt:lpstr>
      <vt:lpstr>Katılımcılara Ödenecek Tutarlar</vt:lpstr>
      <vt:lpstr>Başvuru ve Katılım Şartları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Emrah ERDAL</dc:creator>
  <cp:lastModifiedBy>Secil KABAR</cp:lastModifiedBy>
  <cp:revision>1</cp:revision>
  <dcterms:modified xsi:type="dcterms:W3CDTF">2025-02-06T07:22:39Z</dcterms:modified>
</cp:coreProperties>
</file>